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5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2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01B0-B977-46B5-A2B2-7B2DD14CDEDD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CC8EC-04D9-4085-89CC-5B8134A0722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01B0-B977-46B5-A2B2-7B2DD14CDEDD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CC8EC-04D9-4085-89CC-5B8134A072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01B0-B977-46B5-A2B2-7B2DD14CDEDD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CC8EC-04D9-4085-89CC-5B8134A072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01B0-B977-46B5-A2B2-7B2DD14CDEDD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CC8EC-04D9-4085-89CC-5B8134A072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01B0-B977-46B5-A2B2-7B2DD14CDEDD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CC8EC-04D9-4085-89CC-5B8134A0722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01B0-B977-46B5-A2B2-7B2DD14CDEDD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CC8EC-04D9-4085-89CC-5B8134A072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01B0-B977-46B5-A2B2-7B2DD14CDEDD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CC8EC-04D9-4085-89CC-5B8134A072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01B0-B977-46B5-A2B2-7B2DD14CDEDD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CC8EC-04D9-4085-89CC-5B8134A072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01B0-B977-46B5-A2B2-7B2DD14CDEDD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CC8EC-04D9-4085-89CC-5B8134A072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01B0-B977-46B5-A2B2-7B2DD14CDEDD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CC8EC-04D9-4085-89CC-5B8134A072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01B0-B977-46B5-A2B2-7B2DD14CDEDD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8CC8EC-04D9-4085-89CC-5B8134A0722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2A01B0-B977-46B5-A2B2-7B2DD14CDEDD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8CC8EC-04D9-4085-89CC-5B8134A0722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syexcelsior.files.wordpress.com/2016/03/tema-6-creativitatea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851648" cy="1828800"/>
          </a:xfrm>
        </p:spPr>
        <p:txBody>
          <a:bodyPr/>
          <a:lstStyle/>
          <a:p>
            <a:r>
              <a:rPr lang="ro-RO" dirty="0"/>
              <a:t>Creativitatea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132856"/>
            <a:ext cx="7854696" cy="3080784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ro-RO" dirty="0"/>
              <a:t>Ce este creativitatea?</a:t>
            </a:r>
          </a:p>
          <a:p>
            <a:pPr marL="514350" indent="-514350" algn="l">
              <a:buAutoNum type="arabicPeriod"/>
            </a:pPr>
            <a:r>
              <a:rPr lang="ro-RO" dirty="0"/>
              <a:t>Structura creativităţii</a:t>
            </a:r>
          </a:p>
          <a:p>
            <a:pPr marL="514350" indent="-514350" algn="l">
              <a:buAutoNum type="arabicPeriod"/>
            </a:pPr>
            <a:r>
              <a:rPr lang="ro-RO" dirty="0"/>
              <a:t>Nivelele creativităţii</a:t>
            </a:r>
          </a:p>
          <a:p>
            <a:pPr marL="514350" indent="-514350" algn="l">
              <a:buAutoNum type="arabicPeriod"/>
            </a:pPr>
            <a:r>
              <a:rPr lang="ro-RO" dirty="0"/>
              <a:t>Persoana creativă</a:t>
            </a:r>
          </a:p>
          <a:p>
            <a:pPr marL="514350" indent="-514350" algn="l">
              <a:buAutoNum type="arabicPeriod"/>
            </a:pPr>
            <a:r>
              <a:rPr lang="ro-RO" dirty="0"/>
              <a:t>Fazele procesului creativ</a:t>
            </a:r>
          </a:p>
          <a:p>
            <a:pPr marL="514350" indent="-514350" algn="l">
              <a:buAutoNum type="arabicPeriod"/>
            </a:pPr>
            <a:r>
              <a:rPr lang="ro-RO" dirty="0"/>
              <a:t>Stimularea creativităţii</a:t>
            </a:r>
          </a:p>
          <a:p>
            <a:pPr marL="514350" indent="-514350" algn="l">
              <a:buAutoNum type="arabicPeriod"/>
            </a:pPr>
            <a:r>
              <a:rPr lang="ro-RO" dirty="0"/>
              <a:t>Creativitate şi inteligenţă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0983" y="5427813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/>
              <a:t>Prezentarea se bazează pe cursul dlui Ion Negură, disponibil online la </a:t>
            </a:r>
            <a:r>
              <a:rPr lang="ro-RO" dirty="0">
                <a:hlinkClick r:id="rId2"/>
              </a:rPr>
              <a:t>https://psyexcelsior.files.wordpress.com/2016/03/tema-6-creativitatea.pdf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705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ro-RO" b="1" dirty="0"/>
              <a:t>6. Stimularea creativităţii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i="1" dirty="0"/>
              <a:t>Brainstorming </a:t>
            </a:r>
            <a:r>
              <a:rPr lang="ro-RO" dirty="0"/>
              <a:t>(7±2 persoane)</a:t>
            </a:r>
          </a:p>
          <a:p>
            <a:pPr lvl="1"/>
            <a:r>
              <a:rPr lang="ro-RO" dirty="0"/>
              <a:t>Ideile emise iniţial nu sunt criticate</a:t>
            </a:r>
          </a:p>
          <a:p>
            <a:pPr lvl="1"/>
            <a:r>
              <a:rPr lang="ro-RO" dirty="0"/>
              <a:t>Se apreciază diversitatea ideilor</a:t>
            </a:r>
          </a:p>
          <a:p>
            <a:pPr lvl="1"/>
            <a:r>
              <a:rPr lang="ro-RO" dirty="0"/>
              <a:t>Ideile se preiau şi se dezvoltă</a:t>
            </a:r>
          </a:p>
          <a:p>
            <a:endParaRPr lang="ro-RO" i="1" dirty="0"/>
          </a:p>
          <a:p>
            <a:r>
              <a:rPr lang="ro-RO" i="1" dirty="0"/>
              <a:t>Philips 6-6 </a:t>
            </a:r>
            <a:r>
              <a:rPr lang="ro-RO" dirty="0"/>
              <a:t>(blitz-brainstorming)</a:t>
            </a:r>
          </a:p>
          <a:p>
            <a:endParaRPr lang="ro-RO" dirty="0"/>
          </a:p>
          <a:p>
            <a:r>
              <a:rPr lang="ro-RO" i="1" dirty="0"/>
              <a:t>Discuţia panel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797152"/>
            <a:ext cx="3456384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174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ro-RO" b="1" dirty="0"/>
              <a:t>7. Creativitate şi inteligenţă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Ipoteza iniţială: legătură strânsă între cele două variabile</a:t>
            </a:r>
          </a:p>
          <a:p>
            <a:r>
              <a:rPr lang="ro-RO" dirty="0"/>
              <a:t>Studii ulterioare: coeficienţi de corelaţie modeşti între creativitate </a:t>
            </a:r>
            <a:r>
              <a:rPr lang="ro-RO" dirty="0" err="1"/>
              <a:t>şi</a:t>
            </a:r>
            <a:r>
              <a:rPr lang="ro-RO" dirty="0"/>
              <a:t> </a:t>
            </a:r>
            <a:r>
              <a:rPr lang="ro-RO" dirty="0" err="1"/>
              <a:t>inteligenţă</a:t>
            </a:r>
            <a:r>
              <a:rPr lang="ro-RO" dirty="0"/>
              <a:t> (vezi studiul lui </a:t>
            </a:r>
            <a:r>
              <a:rPr lang="ro-RO" dirty="0" err="1"/>
              <a:t>Terman</a:t>
            </a:r>
            <a:r>
              <a:rPr lang="ro-RO" dirty="0"/>
              <a:t> - 1920)</a:t>
            </a:r>
          </a:p>
          <a:p>
            <a:endParaRPr lang="ro-RO" dirty="0"/>
          </a:p>
          <a:p>
            <a:r>
              <a:rPr lang="ro-RO" dirty="0"/>
              <a:t>Inteligenţa superioară nu implică neapărat creativitate superioară</a:t>
            </a:r>
          </a:p>
          <a:p>
            <a:pPr lvl="1"/>
            <a:r>
              <a:rPr lang="ro-RO" dirty="0"/>
              <a:t>Profesorii manifestă simpatie pentru elevii cu gândire convergentă (comp. cu cei cu gândire divergentă)</a:t>
            </a:r>
          </a:p>
        </p:txBody>
      </p:sp>
    </p:spTree>
    <p:extLst>
      <p:ext uri="{BB962C8B-B14F-4D97-AF65-F5344CB8AC3E}">
        <p14:creationId xmlns:p14="http://schemas.microsoft.com/office/powerpoint/2010/main" val="2321039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ro-RO" b="1" dirty="0"/>
              <a:t>1. Ce este creativitatea?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A. Munteanu inventariază peste 50 de definiţii</a:t>
            </a:r>
          </a:p>
          <a:p>
            <a:r>
              <a:rPr lang="ro-RO" dirty="0"/>
              <a:t>Termenul - introdus în psihologie de Gordon Allport</a:t>
            </a:r>
          </a:p>
          <a:p>
            <a:endParaRPr lang="ro-RO" dirty="0"/>
          </a:p>
          <a:p>
            <a:r>
              <a:rPr lang="ro-RO" b="1" dirty="0"/>
              <a:t>Ca proces</a:t>
            </a:r>
          </a:p>
          <a:p>
            <a:pPr lvl="1"/>
            <a:r>
              <a:rPr lang="ro-RO" dirty="0"/>
              <a:t>focalizare a personalităţii printr-o interacţiune a factorilor biologici, psihologici şi sociali,</a:t>
            </a:r>
          </a:p>
          <a:p>
            <a:pPr lvl="1"/>
            <a:r>
              <a:rPr lang="ro-RO" dirty="0"/>
              <a:t>având drept rezultat o idee sau un produs nou, original</a:t>
            </a:r>
          </a:p>
          <a:p>
            <a:pPr lvl="1"/>
            <a:r>
              <a:rPr lang="ro-RO" dirty="0"/>
              <a:t>cu sau fără utilitate şi valoare socială</a:t>
            </a:r>
            <a:endParaRPr lang="en-US" dirty="0"/>
          </a:p>
        </p:txBody>
      </p:sp>
      <p:sp>
        <p:nvSpPr>
          <p:cNvPr id="4" name="AutoShape 2" descr="Image result for creativi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070301"/>
            <a:ext cx="2952328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9359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/>
          <a:lstStyle/>
          <a:p>
            <a:r>
              <a:rPr lang="ro-RO" b="1" dirty="0"/>
              <a:t>În termeni de capacitate</a:t>
            </a:r>
            <a:endParaRPr lang="ro-RO" dirty="0"/>
          </a:p>
          <a:p>
            <a:pPr lvl="1"/>
            <a:r>
              <a:rPr lang="ro-RO" dirty="0"/>
              <a:t>producere a ideilor noi şi originale (descoperiri, invenţii etc.)</a:t>
            </a:r>
          </a:p>
          <a:p>
            <a:pPr lvl="1"/>
            <a:r>
              <a:rPr lang="ro-RO" dirty="0"/>
              <a:t>acceptate de comunitatea ştiinţifică drept valori (estetice, culturale, tehnice, artistice etc.)</a:t>
            </a:r>
          </a:p>
          <a:p>
            <a:pPr lvl="1"/>
            <a:endParaRPr lang="ro-RO" dirty="0"/>
          </a:p>
          <a:p>
            <a:r>
              <a:rPr lang="ro-RO" b="1" dirty="0"/>
              <a:t>Caracteristici</a:t>
            </a:r>
          </a:p>
          <a:p>
            <a:pPr lvl="1"/>
            <a:r>
              <a:rPr lang="ro-RO" dirty="0"/>
              <a:t>este o structură a personalităţii</a:t>
            </a:r>
          </a:p>
          <a:p>
            <a:pPr lvl="1"/>
            <a:r>
              <a:rPr lang="ro-RO" dirty="0"/>
              <a:t>soldată cu un produs creativ</a:t>
            </a:r>
          </a:p>
          <a:p>
            <a:pPr lvl="2"/>
            <a:r>
              <a:rPr lang="ro-RO" dirty="0"/>
              <a:t>nou</a:t>
            </a:r>
          </a:p>
          <a:p>
            <a:pPr lvl="2"/>
            <a:r>
              <a:rPr lang="ro-RO" dirty="0"/>
              <a:t>original</a:t>
            </a:r>
          </a:p>
          <a:p>
            <a:pPr lvl="2"/>
            <a:r>
              <a:rPr lang="ro-RO" dirty="0"/>
              <a:t>care răspunde unei necesităţi sociale (pt. adulţi)</a:t>
            </a:r>
          </a:p>
          <a:p>
            <a:pPr lvl="2"/>
            <a:r>
              <a:rPr lang="ro-RO" dirty="0"/>
              <a:t>care este recunoscut de experţi ca valoare autentică (pt. adulţi)</a:t>
            </a:r>
          </a:p>
          <a:p>
            <a:endParaRPr lang="en-US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2"/>
          <a:stretch/>
        </p:blipFill>
        <p:spPr bwMode="auto">
          <a:xfrm>
            <a:off x="5885550" y="3068960"/>
            <a:ext cx="3001404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5315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ro-RO" b="1" dirty="0"/>
              <a:t>2. Structura creativităţii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Teresa Amabile:</a:t>
            </a:r>
          </a:p>
          <a:p>
            <a:pPr lvl="1"/>
            <a:r>
              <a:rPr lang="ro-RO" dirty="0"/>
              <a:t>abilităţi speciale</a:t>
            </a:r>
          </a:p>
          <a:p>
            <a:pPr lvl="2"/>
            <a:r>
              <a:rPr lang="ro-RO" dirty="0"/>
              <a:t>asigură realizarea cu succes a unor activităţi într-un anumit domeniu</a:t>
            </a:r>
          </a:p>
          <a:p>
            <a:pPr lvl="1"/>
            <a:r>
              <a:rPr lang="ro-RO" dirty="0"/>
              <a:t>gândire divergentă</a:t>
            </a:r>
          </a:p>
          <a:p>
            <a:pPr lvl="2"/>
            <a:r>
              <a:rPr lang="ro-RO" dirty="0"/>
              <a:t>flexibilă, originală, fluidă</a:t>
            </a:r>
          </a:p>
          <a:p>
            <a:pPr lvl="1"/>
            <a:r>
              <a:rPr lang="ro-RO" dirty="0"/>
              <a:t>motivaţie intrinsecă</a:t>
            </a:r>
          </a:p>
          <a:p>
            <a:pPr lvl="2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645024"/>
            <a:ext cx="4286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1234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ro-RO" b="1" dirty="0"/>
              <a:t>3. Nivelele creativităţii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o-RO" i="1" dirty="0"/>
              <a:t>Creativitatea expresivă</a:t>
            </a:r>
          </a:p>
          <a:p>
            <a:pPr marL="708660" lvl="1" indent="-342900"/>
            <a:r>
              <a:rPr lang="ro-RO" dirty="0"/>
              <a:t>proprie copiilor, manifestată în desen, cântec, poveşti</a:t>
            </a:r>
          </a:p>
          <a:p>
            <a:pPr marL="514350" indent="-514350">
              <a:buFont typeface="+mj-lt"/>
              <a:buAutoNum type="arabicPeriod"/>
            </a:pPr>
            <a:r>
              <a:rPr lang="ro-RO" i="1" dirty="0"/>
              <a:t>Creativitatea productivă</a:t>
            </a:r>
          </a:p>
          <a:p>
            <a:pPr marL="722313" lvl="1" indent="-357188"/>
            <a:r>
              <a:rPr lang="ro-RO" dirty="0"/>
              <a:t>specifică adulţilor, manifestată în realizarea abilă a unor sarcini (nu neapărat originală)</a:t>
            </a:r>
          </a:p>
          <a:p>
            <a:pPr marL="456565" indent="-457200">
              <a:buFont typeface="+mj-lt"/>
              <a:buAutoNum type="arabicPeriod"/>
            </a:pPr>
            <a:r>
              <a:rPr lang="ro-RO" i="1" dirty="0"/>
              <a:t>Creativitatea inventivă</a:t>
            </a:r>
            <a:endParaRPr lang="ro-RO" dirty="0"/>
          </a:p>
          <a:p>
            <a:pPr marL="822325" lvl="1" indent="-457200"/>
            <a:r>
              <a:rPr lang="ro-RO" dirty="0"/>
              <a:t>conexiuni noi între elemente deja existente</a:t>
            </a:r>
          </a:p>
          <a:p>
            <a:pPr marL="513715" indent="-514350">
              <a:buFont typeface="+mj-lt"/>
              <a:buAutoNum type="arabicPeriod"/>
            </a:pPr>
            <a:r>
              <a:rPr lang="ro-RO" i="1" dirty="0"/>
              <a:t>Creativitatea inovativă</a:t>
            </a:r>
          </a:p>
          <a:p>
            <a:pPr lvl="1"/>
            <a:r>
              <a:rPr lang="ro-RO" dirty="0"/>
              <a:t>lucrări noi, originale (talent)</a:t>
            </a:r>
          </a:p>
          <a:p>
            <a:pPr marL="514350" indent="-514350">
              <a:buFont typeface="+mj-lt"/>
              <a:buAutoNum type="arabicPeriod"/>
            </a:pPr>
            <a:r>
              <a:rPr lang="ro-RO" i="1" dirty="0"/>
              <a:t>Creativitatea emergentă</a:t>
            </a:r>
            <a:endParaRPr lang="ro-RO" dirty="0"/>
          </a:p>
          <a:p>
            <a:pPr lvl="1"/>
            <a:r>
              <a:rPr lang="ro-RO" dirty="0"/>
              <a:t>revoluţionarea domeniului (geniu)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509120"/>
            <a:ext cx="1684015" cy="225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8296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687A0257-C127-4EA3-96A2-B78965B75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/>
          <a:lstStyle/>
          <a:p>
            <a:r>
              <a:rPr lang="ro-RO" b="1" dirty="0"/>
              <a:t>„</a:t>
            </a:r>
            <a:r>
              <a:rPr lang="ro-RO" b="1" dirty="0" err="1"/>
              <a:t>little</a:t>
            </a:r>
            <a:r>
              <a:rPr lang="ro-RO" b="1" dirty="0"/>
              <a:t>-c” </a:t>
            </a:r>
            <a:r>
              <a:rPr lang="ro-RO" dirty="0"/>
              <a:t>– indicator al sănătății mintale, implicată în rezolvarea zilnică a problemelor</a:t>
            </a:r>
          </a:p>
          <a:p>
            <a:endParaRPr lang="ro-RO" dirty="0"/>
          </a:p>
          <a:p>
            <a:r>
              <a:rPr lang="ro-RO" b="1" dirty="0"/>
              <a:t>„BIG-C” – </a:t>
            </a:r>
            <a:r>
              <a:rPr lang="ro-RO" dirty="0"/>
              <a:t>ideile cu impact deosebit asupra dezvoltării unor domenii sau a vieții în general</a:t>
            </a:r>
          </a:p>
          <a:p>
            <a:endParaRPr lang="ro-RO" b="1" dirty="0"/>
          </a:p>
          <a:p>
            <a:endParaRPr lang="ro-RO" b="1" dirty="0"/>
          </a:p>
          <a:p>
            <a:endParaRPr lang="ro-RO" dirty="0"/>
          </a:p>
          <a:p>
            <a:endParaRPr lang="ro-RO" dirty="0"/>
          </a:p>
          <a:p>
            <a:r>
              <a:rPr lang="ro-RO" dirty="0"/>
              <a:t>Creativitatea artiștilor vs. creativitatea oamenilor de știință</a:t>
            </a:r>
          </a:p>
        </p:txBody>
      </p:sp>
      <p:pic>
        <p:nvPicPr>
          <p:cNvPr id="4" name="Imagine 3">
            <a:extLst>
              <a:ext uri="{FF2B5EF4-FFF2-40B4-BE49-F238E27FC236}">
                <a16:creationId xmlns:a16="http://schemas.microsoft.com/office/drawing/2014/main" id="{EE0D045B-6108-49DD-A5A6-EE761463AB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3558133"/>
            <a:ext cx="3267075" cy="1400175"/>
          </a:xfrm>
          <a:prstGeom prst="rect">
            <a:avLst/>
          </a:prstGeom>
        </p:spPr>
      </p:pic>
      <p:pic>
        <p:nvPicPr>
          <p:cNvPr id="6" name="Imagine 5">
            <a:extLst>
              <a:ext uri="{FF2B5EF4-FFF2-40B4-BE49-F238E27FC236}">
                <a16:creationId xmlns:a16="http://schemas.microsoft.com/office/drawing/2014/main" id="{10779451-2C0D-43F2-A325-4814D5644B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3471664"/>
            <a:ext cx="3114675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853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B14D301-55D3-4C78-AA59-9F920A947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482" y="908720"/>
            <a:ext cx="8229600" cy="794352"/>
          </a:xfrm>
        </p:spPr>
        <p:txBody>
          <a:bodyPr>
            <a:normAutofit fontScale="90000"/>
          </a:bodyPr>
          <a:lstStyle/>
          <a:p>
            <a:r>
              <a:rPr lang="ro-RO" dirty="0"/>
              <a:t>Componentele creativității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D7DB5BEC-7B63-4708-B709-A7CE68850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061472"/>
          </a:xfrm>
        </p:spPr>
        <p:txBody>
          <a:bodyPr/>
          <a:lstStyle/>
          <a:p>
            <a:r>
              <a:rPr lang="ro-RO" dirty="0"/>
              <a:t>Originalitatea</a:t>
            </a:r>
          </a:p>
          <a:p>
            <a:r>
              <a:rPr lang="ro-RO" dirty="0"/>
              <a:t>Funcționalitatea</a:t>
            </a:r>
          </a:p>
        </p:txBody>
      </p:sp>
      <p:sp>
        <p:nvSpPr>
          <p:cNvPr id="4" name="Titlu 1">
            <a:extLst>
              <a:ext uri="{FF2B5EF4-FFF2-40B4-BE49-F238E27FC236}">
                <a16:creationId xmlns:a16="http://schemas.microsoft.com/office/drawing/2014/main" id="{3E2C4EB0-9372-4858-B399-02D525058E4A}"/>
              </a:ext>
            </a:extLst>
          </p:cNvPr>
          <p:cNvSpPr txBox="1">
            <a:spLocks/>
          </p:cNvSpPr>
          <p:nvPr/>
        </p:nvSpPr>
        <p:spPr>
          <a:xfrm>
            <a:off x="457200" y="3031824"/>
            <a:ext cx="8229600" cy="794352"/>
          </a:xfrm>
          <a:prstGeom prst="rect">
            <a:avLst/>
          </a:prstGeom>
        </p:spPr>
        <p:txBody>
          <a:bodyPr vert="horz" lIns="0" rIns="0" bIns="0" anchor="b">
            <a:normAutofit fontScale="6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o-RO" dirty="0"/>
              <a:t>Criterii psihologice de evaluare a creativității</a:t>
            </a:r>
          </a:p>
        </p:txBody>
      </p:sp>
      <p:sp>
        <p:nvSpPr>
          <p:cNvPr id="5" name="Substituent conținut 2">
            <a:extLst>
              <a:ext uri="{FF2B5EF4-FFF2-40B4-BE49-F238E27FC236}">
                <a16:creationId xmlns:a16="http://schemas.microsoft.com/office/drawing/2014/main" id="{F7FC4A52-2653-4D55-BB83-A6C6D04F3A6C}"/>
              </a:ext>
            </a:extLst>
          </p:cNvPr>
          <p:cNvSpPr txBox="1">
            <a:spLocks/>
          </p:cNvSpPr>
          <p:nvPr/>
        </p:nvSpPr>
        <p:spPr>
          <a:xfrm>
            <a:off x="457200" y="4077072"/>
            <a:ext cx="8229600" cy="22322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dirty="0"/>
              <a:t>Fluiditatea</a:t>
            </a:r>
          </a:p>
          <a:p>
            <a:r>
              <a:rPr lang="ro-RO" dirty="0"/>
              <a:t>Flexibilitatea</a:t>
            </a:r>
          </a:p>
          <a:p>
            <a:r>
              <a:rPr lang="ro-RO" dirty="0"/>
              <a:t>Originalitatea</a:t>
            </a:r>
          </a:p>
          <a:p>
            <a:r>
              <a:rPr lang="ro-RO" dirty="0"/>
              <a:t>Elaborarea</a:t>
            </a:r>
          </a:p>
        </p:txBody>
      </p:sp>
      <p:pic>
        <p:nvPicPr>
          <p:cNvPr id="6" name="Imagine 5">
            <a:extLst>
              <a:ext uri="{FF2B5EF4-FFF2-40B4-BE49-F238E27FC236}">
                <a16:creationId xmlns:a16="http://schemas.microsoft.com/office/drawing/2014/main" id="{266CAE98-7477-4707-8BB1-EC6B79F27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0" y="4077072"/>
            <a:ext cx="3744416" cy="256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708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ro-RO" b="1" dirty="0"/>
              <a:t>4. Persoana creativă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Succes</a:t>
            </a:r>
          </a:p>
          <a:p>
            <a:r>
              <a:rPr lang="ro-RO" dirty="0"/>
              <a:t>Ordine cognitivă</a:t>
            </a:r>
          </a:p>
          <a:p>
            <a:r>
              <a:rPr lang="ro-RO" dirty="0"/>
              <a:t>Curioasă</a:t>
            </a:r>
          </a:p>
          <a:p>
            <a:r>
              <a:rPr lang="ro-RO" dirty="0"/>
              <a:t>Uneori dominatoare</a:t>
            </a:r>
          </a:p>
          <a:p>
            <a:r>
              <a:rPr lang="ro-RO" dirty="0"/>
              <a:t>Independentă</a:t>
            </a:r>
          </a:p>
          <a:p>
            <a:r>
              <a:rPr lang="ro-RO" dirty="0"/>
              <a:t>Nonconformistă</a:t>
            </a:r>
          </a:p>
          <a:p>
            <a:r>
              <a:rPr lang="ro-RO" dirty="0"/>
              <a:t>Perseverentă</a:t>
            </a:r>
          </a:p>
          <a:p>
            <a:r>
              <a:rPr lang="ro-RO" dirty="0"/>
              <a:t>Încredere</a:t>
            </a:r>
          </a:p>
          <a:p>
            <a:r>
              <a:rPr lang="ro-RO" dirty="0"/>
              <a:t>Interese diverse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77729"/>
            <a:ext cx="4007718" cy="2936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0431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ro-RO" b="1" dirty="0"/>
              <a:t>5. Fazele procesului creativ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o-RO" i="1" dirty="0"/>
              <a:t>Pregătirea/prepararea</a:t>
            </a:r>
          </a:p>
          <a:p>
            <a:pPr lvl="1"/>
            <a:r>
              <a:rPr lang="ro-RO" dirty="0"/>
              <a:t>descoperirea şi analiza iniţială a problemei; abandonarea</a:t>
            </a:r>
          </a:p>
          <a:p>
            <a:pPr marL="514350" indent="-514350">
              <a:buFont typeface="+mj-lt"/>
              <a:buAutoNum type="arabicPeriod"/>
            </a:pPr>
            <a:r>
              <a:rPr lang="ro-RO" i="1" dirty="0"/>
              <a:t>Incubaţia</a:t>
            </a:r>
          </a:p>
          <a:p>
            <a:pPr lvl="1"/>
            <a:r>
              <a:rPr lang="ro-RO" dirty="0"/>
              <a:t>rezolvarea continuă în alte instanţe ale psihicului</a:t>
            </a:r>
          </a:p>
          <a:p>
            <a:pPr marL="514350" indent="-514350">
              <a:buFont typeface="+mj-lt"/>
              <a:buAutoNum type="arabicPeriod"/>
            </a:pPr>
            <a:r>
              <a:rPr lang="ro-RO" i="1" dirty="0"/>
              <a:t>Iluminarea</a:t>
            </a:r>
          </a:p>
          <a:p>
            <a:pPr lvl="1"/>
            <a:r>
              <a:rPr lang="ro-RO" dirty="0"/>
              <a:t>momentul „aha”</a:t>
            </a:r>
          </a:p>
          <a:p>
            <a:pPr marL="484632" indent="-457200">
              <a:buFont typeface="+mj-lt"/>
              <a:buAutoNum type="arabicPeriod"/>
            </a:pPr>
            <a:r>
              <a:rPr lang="ro-RO" i="1" dirty="0"/>
              <a:t>Verificarea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6146" name="Picture 2" descr="Image result for archimed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933056"/>
            <a:ext cx="3416796" cy="239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2011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92</TotalTime>
  <Words>443</Words>
  <Application>Microsoft Office PowerPoint</Application>
  <PresentationFormat>Expunere pe ecran (4:3)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Constantia</vt:lpstr>
      <vt:lpstr>Wingdings 2</vt:lpstr>
      <vt:lpstr>Flow</vt:lpstr>
      <vt:lpstr>Creativitatea</vt:lpstr>
      <vt:lpstr>1. Ce este creativitatea?</vt:lpstr>
      <vt:lpstr>Prezentare PowerPoint</vt:lpstr>
      <vt:lpstr>2. Structura creativităţii</vt:lpstr>
      <vt:lpstr>3. Nivelele creativităţii</vt:lpstr>
      <vt:lpstr>Prezentare PowerPoint</vt:lpstr>
      <vt:lpstr>Componentele creativității</vt:lpstr>
      <vt:lpstr>4. Persoana creativă</vt:lpstr>
      <vt:lpstr>5. Fazele procesului creativ</vt:lpstr>
      <vt:lpstr>6. Stimularea creativităţii</vt:lpstr>
      <vt:lpstr>7. Creativitate şi inteligenţă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Creativitatea</dc:title>
  <dc:creator>Marius Drugas</dc:creator>
  <cp:lastModifiedBy>Marius Drugas</cp:lastModifiedBy>
  <cp:revision>10</cp:revision>
  <dcterms:created xsi:type="dcterms:W3CDTF">2017-04-24T15:34:42Z</dcterms:created>
  <dcterms:modified xsi:type="dcterms:W3CDTF">2018-03-12T07:08:46Z</dcterms:modified>
</cp:coreProperties>
</file>