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301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127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529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1719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2835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8513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721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624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592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309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6363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D0EF-7C8D-4D85-80A9-CB5D6B53F678}" type="datetimeFigureOut">
              <a:rPr lang="ro-RO" smtClean="0"/>
              <a:t>21.05.2018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7819-F715-42B3-B91F-97D4C07D1264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161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7/cbo9780511763205.00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A9453EC-D20A-4AE9-A1B6-B9F1F1F3C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65425"/>
            <a:ext cx="7772400" cy="1300917"/>
          </a:xfrm>
        </p:spPr>
        <p:txBody>
          <a:bodyPr/>
          <a:lstStyle/>
          <a:p>
            <a:r>
              <a:rPr lang="ro-RO" dirty="0"/>
              <a:t>Teorii ale creativității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C4E80CD4-B0B8-420F-B844-9D4CD6A15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 err="1"/>
              <a:t>Simonton</a:t>
            </a:r>
            <a:r>
              <a:rPr lang="ro-RO" dirty="0"/>
              <a:t>, D.K. (2012). </a:t>
            </a:r>
            <a:r>
              <a:rPr lang="ro-RO" dirty="0" err="1"/>
              <a:t>Teaching</a:t>
            </a:r>
            <a:r>
              <a:rPr lang="ro-RO" dirty="0"/>
              <a:t> </a:t>
            </a:r>
            <a:r>
              <a:rPr lang="ro-RO" dirty="0" err="1"/>
              <a:t>creativity</a:t>
            </a:r>
            <a:r>
              <a:rPr lang="ro-RO" dirty="0"/>
              <a:t>: </a:t>
            </a:r>
            <a:r>
              <a:rPr lang="ro-RO" dirty="0" err="1"/>
              <a:t>Current</a:t>
            </a:r>
            <a:r>
              <a:rPr lang="ro-RO" dirty="0"/>
              <a:t> </a:t>
            </a:r>
            <a:r>
              <a:rPr lang="ro-RO" dirty="0" err="1"/>
              <a:t>findings</a:t>
            </a:r>
            <a:r>
              <a:rPr lang="ro-RO" dirty="0"/>
              <a:t>, </a:t>
            </a:r>
            <a:r>
              <a:rPr lang="ro-RO" dirty="0" err="1"/>
              <a:t>trends</a:t>
            </a:r>
            <a:r>
              <a:rPr lang="ro-RO" dirty="0"/>
              <a:t>, </a:t>
            </a:r>
            <a:r>
              <a:rPr lang="ro-RO" dirty="0" err="1"/>
              <a:t>and</a:t>
            </a:r>
            <a:r>
              <a:rPr lang="ro-RO" dirty="0"/>
              <a:t> </a:t>
            </a:r>
            <a:r>
              <a:rPr lang="ro-RO" dirty="0" err="1"/>
              <a:t>controversies</a:t>
            </a:r>
            <a:r>
              <a:rPr lang="ro-RO" dirty="0"/>
              <a:t> in </a:t>
            </a:r>
            <a:r>
              <a:rPr lang="ro-RO" dirty="0" err="1"/>
              <a:t>the</a:t>
            </a:r>
            <a:r>
              <a:rPr lang="ro-RO" dirty="0"/>
              <a:t> </a:t>
            </a:r>
            <a:r>
              <a:rPr lang="ro-RO" dirty="0" err="1"/>
              <a:t>Psychology</a:t>
            </a:r>
            <a:r>
              <a:rPr lang="ro-RO" dirty="0"/>
              <a:t> of </a:t>
            </a:r>
            <a:r>
              <a:rPr lang="ro-RO" dirty="0" err="1"/>
              <a:t>Creativity</a:t>
            </a:r>
            <a:r>
              <a:rPr lang="ro-RO" dirty="0"/>
              <a:t>. </a:t>
            </a:r>
            <a:r>
              <a:rPr lang="ro-RO" i="1" dirty="0" err="1"/>
              <a:t>Teaching</a:t>
            </a:r>
            <a:r>
              <a:rPr lang="ro-RO" i="1" dirty="0"/>
              <a:t> of </a:t>
            </a:r>
            <a:r>
              <a:rPr lang="ro-RO" i="1" dirty="0" err="1"/>
              <a:t>Psychology</a:t>
            </a:r>
            <a:r>
              <a:rPr lang="ro-RO" dirty="0"/>
              <a:t>, </a:t>
            </a:r>
            <a:r>
              <a:rPr lang="ro-RO" i="1" dirty="0"/>
              <a:t>39</a:t>
            </a:r>
            <a:r>
              <a:rPr lang="ro-RO" dirty="0"/>
              <a:t>(3), 217-222. DOI: 10.1177/0098628312450444</a:t>
            </a:r>
          </a:p>
          <a:p>
            <a:r>
              <a:rPr lang="ro-RO" dirty="0" err="1"/>
              <a:t>Kozbelt</a:t>
            </a:r>
            <a:r>
              <a:rPr lang="ro-RO" dirty="0"/>
              <a:t>, A., </a:t>
            </a:r>
            <a:r>
              <a:rPr lang="ro-RO" dirty="0" err="1"/>
              <a:t>Beghetto</a:t>
            </a:r>
            <a:r>
              <a:rPr lang="ro-RO" dirty="0"/>
              <a:t>, R.A., &amp; </a:t>
            </a:r>
            <a:r>
              <a:rPr lang="ro-RO" dirty="0" err="1"/>
              <a:t>Runco</a:t>
            </a:r>
            <a:r>
              <a:rPr lang="ro-RO" dirty="0"/>
              <a:t>, M.A. (2010). </a:t>
            </a:r>
            <a:r>
              <a:rPr lang="ro-RO" dirty="0" err="1"/>
              <a:t>Theories</a:t>
            </a:r>
            <a:r>
              <a:rPr lang="ro-RO" dirty="0"/>
              <a:t> of </a:t>
            </a:r>
            <a:r>
              <a:rPr lang="ro-RO" dirty="0" err="1"/>
              <a:t>Creativity</a:t>
            </a:r>
            <a:r>
              <a:rPr lang="ro-RO" dirty="0"/>
              <a:t>. In J.C. </a:t>
            </a:r>
            <a:r>
              <a:rPr lang="ro-RO" dirty="0" err="1"/>
              <a:t>Kaufman</a:t>
            </a:r>
            <a:r>
              <a:rPr lang="ro-RO" dirty="0"/>
              <a:t> &amp; R.J. Sternberg (</a:t>
            </a:r>
            <a:r>
              <a:rPr lang="ro-RO" dirty="0" err="1"/>
              <a:t>Eds</a:t>
            </a:r>
            <a:r>
              <a:rPr lang="ro-RO" dirty="0"/>
              <a:t>.), </a:t>
            </a:r>
            <a:r>
              <a:rPr lang="ro-RO" i="1" dirty="0"/>
              <a:t>Cambridge </a:t>
            </a:r>
            <a:r>
              <a:rPr lang="ro-RO" i="1" dirty="0" err="1"/>
              <a:t>Handbook</a:t>
            </a:r>
            <a:r>
              <a:rPr lang="ro-RO" i="1" dirty="0"/>
              <a:t> of </a:t>
            </a:r>
            <a:r>
              <a:rPr lang="ro-RO" i="1" dirty="0" err="1"/>
              <a:t>Creativity</a:t>
            </a:r>
            <a:r>
              <a:rPr lang="ro-RO" dirty="0"/>
              <a:t> (pp. 20-47). New York: Cambridge University Press. </a:t>
            </a:r>
            <a:r>
              <a:rPr lang="ro-RO" u="sng" dirty="0">
                <a:hlinkClick r:id="rId2"/>
              </a:rPr>
              <a:t>http://dx.doi.org/10.1017/cbo9780511763205.004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819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F3AD379-BF1C-4786-B430-129745A45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41972"/>
            <a:ext cx="7886700" cy="5334991"/>
          </a:xfrm>
        </p:spPr>
        <p:txBody>
          <a:bodyPr/>
          <a:lstStyle/>
          <a:p>
            <a:r>
              <a:rPr lang="ro-RO" dirty="0"/>
              <a:t>Apariția creativității printre temele cogniției sociale </a:t>
            </a:r>
          </a:p>
          <a:p>
            <a:endParaRPr lang="ro-RO" dirty="0"/>
          </a:p>
          <a:p>
            <a:pPr lvl="1"/>
            <a:r>
              <a:rPr lang="ro-RO" dirty="0"/>
              <a:t>Relația dintre afectivitatea pozitivă și creativitate</a:t>
            </a:r>
          </a:p>
          <a:p>
            <a:pPr lvl="1"/>
            <a:r>
              <a:rPr lang="ro-RO" dirty="0"/>
              <a:t>„Rezultatele bune” au la bază „cauze bune”?</a:t>
            </a:r>
          </a:p>
        </p:txBody>
      </p:sp>
      <p:pic>
        <p:nvPicPr>
          <p:cNvPr id="5124" name="Picture 4" descr="Imagini pentru emotional state creativity">
            <a:extLst>
              <a:ext uri="{FF2B5EF4-FFF2-40B4-BE49-F238E27FC236}">
                <a16:creationId xmlns:a16="http://schemas.microsoft.com/office/drawing/2014/main" id="{D5A8CAFC-8BD0-45C3-8E89-9A89D4318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3174891"/>
            <a:ext cx="4286250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21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9CE2847-D02B-44A1-981B-23ABBC7B2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5. Teorii </a:t>
            </a:r>
            <a:r>
              <a:rPr lang="ro-RO" b="1" dirty="0" err="1"/>
              <a:t>psihometrice</a:t>
            </a:r>
            <a:endParaRPr lang="ro-RO" b="1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342D2BA-8C0B-4AE5-99C5-6D183175C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S</a:t>
            </a:r>
            <a:r>
              <a:rPr lang="it-IT" dirty="0"/>
              <a:t>e concentrează asupra </a:t>
            </a:r>
            <a:r>
              <a:rPr lang="ro-RO" dirty="0"/>
              <a:t>evaluării</a:t>
            </a:r>
            <a:r>
              <a:rPr lang="it-IT" dirty="0"/>
              <a:t> creativității</a:t>
            </a:r>
            <a:endParaRPr lang="ro-RO" dirty="0"/>
          </a:p>
          <a:p>
            <a:r>
              <a:rPr lang="ro-RO" dirty="0"/>
              <a:t>Nu sunt legate de un anumit model al creativității </a:t>
            </a:r>
          </a:p>
          <a:p>
            <a:endParaRPr lang="ro-RO" dirty="0"/>
          </a:p>
          <a:p>
            <a:r>
              <a:rPr lang="ro-RO" dirty="0"/>
              <a:t>Își propun să verifice fidelitatea și validitatea evaluărilor</a:t>
            </a:r>
          </a:p>
          <a:p>
            <a:pPr lvl="1"/>
            <a:r>
              <a:rPr lang="ro-RO" dirty="0"/>
              <a:t>Validitatea predictivă</a:t>
            </a:r>
          </a:p>
          <a:p>
            <a:pPr lvl="1"/>
            <a:r>
              <a:rPr lang="ro-RO" dirty="0"/>
              <a:t>Validitatea discriminativă</a:t>
            </a:r>
          </a:p>
          <a:p>
            <a:pPr lvl="2"/>
            <a:r>
              <a:rPr lang="ro-RO" dirty="0"/>
              <a:t>Teoria pragului</a:t>
            </a:r>
          </a:p>
          <a:p>
            <a:pPr lvl="2"/>
            <a:r>
              <a:rPr lang="ro-RO" dirty="0"/>
              <a:t>Performanțele creative din domenii diferite</a:t>
            </a:r>
          </a:p>
        </p:txBody>
      </p:sp>
    </p:spTree>
    <p:extLst>
      <p:ext uri="{BB962C8B-B14F-4D97-AF65-F5344CB8AC3E}">
        <p14:creationId xmlns:p14="http://schemas.microsoft.com/office/powerpoint/2010/main" val="254182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DAD1A59-975C-4A97-BFF6-51D0C967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6. Teorii tipologice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D1E8A46-DE17-4137-A212-F94AA1290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Variațiile care țin de personalitatea persoanelor creative, pentru a găsi diferențe sistematice</a:t>
            </a:r>
          </a:p>
          <a:p>
            <a:pPr lvl="1"/>
            <a:r>
              <a:rPr lang="ro-RO" dirty="0" err="1"/>
              <a:t>Seekers</a:t>
            </a:r>
            <a:r>
              <a:rPr lang="ro-RO" dirty="0"/>
              <a:t> – căutătorii</a:t>
            </a:r>
          </a:p>
          <a:p>
            <a:pPr lvl="1"/>
            <a:r>
              <a:rPr lang="ro-RO" dirty="0" err="1"/>
              <a:t>Finders</a:t>
            </a:r>
            <a:r>
              <a:rPr lang="ro-RO" dirty="0"/>
              <a:t> - găsitorii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F226D513-7F6E-443E-8419-0818A877D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290" y="3995738"/>
            <a:ext cx="2095500" cy="2181225"/>
          </a:xfrm>
          <a:prstGeom prst="rect">
            <a:avLst/>
          </a:prstGeo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1D877529-DCB4-4C35-BE8D-495BD24DE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430" y="4140593"/>
            <a:ext cx="2849005" cy="188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9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B70B7B9-45A1-444E-9FF8-B2F0CAD7C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7. Teorii economice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2EAD1FF-C4B0-4E78-8F59-C7BC12288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Printre cele mai recente abordări</a:t>
            </a:r>
          </a:p>
          <a:p>
            <a:r>
              <a:rPr lang="ro-RO" dirty="0"/>
              <a:t>Predicții:</a:t>
            </a:r>
          </a:p>
          <a:p>
            <a:pPr lvl="1"/>
            <a:r>
              <a:rPr lang="ro-RO" dirty="0"/>
              <a:t>Grupurile largi vor inhiba brainstormingul</a:t>
            </a:r>
          </a:p>
          <a:p>
            <a:pPr lvl="1"/>
            <a:r>
              <a:rPr lang="ro-RO" dirty="0"/>
              <a:t>Indivizii cu nivele ridicate ale expertizei vor fi mai rigizi</a:t>
            </a:r>
          </a:p>
          <a:p>
            <a:pPr lvl="1"/>
            <a:endParaRPr lang="ro-RO" dirty="0"/>
          </a:p>
          <a:p>
            <a:r>
              <a:rPr lang="ro-RO" dirty="0"/>
              <a:t>Piața oferă beneficii pentru anumite comportamente și inhibă altele</a:t>
            </a:r>
          </a:p>
          <a:p>
            <a:endParaRPr lang="ro-RO" dirty="0"/>
          </a:p>
          <a:p>
            <a:r>
              <a:rPr lang="ro-RO" dirty="0"/>
              <a:t>Investiția în comportamentele creative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C32E5C42-35DF-49E5-AD88-7A183CDE5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155" y="829470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50EFE7D-7675-4F2E-8319-39A2AA118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8. Teorii ale creativității în termeni de etape și componente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AA48AFE-6F83-41C6-9234-5684FC184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ro-RO" dirty="0"/>
              <a:t>Modelul lui </a:t>
            </a:r>
            <a:r>
              <a:rPr lang="ro-RO" dirty="0" err="1"/>
              <a:t>Wallas</a:t>
            </a:r>
            <a:endParaRPr lang="ro-RO" dirty="0"/>
          </a:p>
          <a:p>
            <a:endParaRPr lang="ro-RO" dirty="0"/>
          </a:p>
          <a:p>
            <a:endParaRPr lang="ro-RO" dirty="0"/>
          </a:p>
          <a:p>
            <a:pPr lvl="1"/>
            <a:r>
              <a:rPr lang="ro-RO" dirty="0"/>
              <a:t>Probleme: linearitatea</a:t>
            </a:r>
          </a:p>
          <a:p>
            <a:pPr lvl="1"/>
            <a:r>
              <a:rPr lang="ro-RO" dirty="0"/>
              <a:t>Sugestii de modificare a etapelor</a:t>
            </a:r>
          </a:p>
          <a:p>
            <a:r>
              <a:rPr lang="ro-RO" dirty="0"/>
              <a:t>În termeni de mecanisme componente</a:t>
            </a:r>
          </a:p>
          <a:p>
            <a:pPr lvl="1"/>
            <a:r>
              <a:rPr lang="ro-RO" dirty="0" err="1"/>
              <a:t>Runco</a:t>
            </a:r>
            <a:r>
              <a:rPr lang="ro-RO" dirty="0"/>
              <a:t> și </a:t>
            </a:r>
            <a:r>
              <a:rPr lang="ro-RO" dirty="0" err="1"/>
              <a:t>Chad</a:t>
            </a:r>
            <a:r>
              <a:rPr lang="ro-RO" dirty="0"/>
              <a:t>: cunoștințe anterioare, motivație</a:t>
            </a:r>
          </a:p>
          <a:p>
            <a:pPr lvl="1"/>
            <a:r>
              <a:rPr lang="ro-RO" dirty="0"/>
              <a:t>Amabile: abilități relevante pentru domeniu, abilități creative, motivație</a:t>
            </a: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30AC7E39-AF5B-46D1-ADB9-8CF474DE0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339" y="1582053"/>
            <a:ext cx="4125862" cy="20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3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F9B310-5E4B-429C-A548-964CFCD01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9. Teorii evoluționiste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423757E-05A4-4E6D-8A67-D751F4589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Fundamentate de regulă pe teoria lui Darwin</a:t>
            </a:r>
          </a:p>
          <a:p>
            <a:r>
              <a:rPr lang="ro-RO" dirty="0"/>
              <a:t>Modelul lui </a:t>
            </a:r>
            <a:r>
              <a:rPr lang="ro-RO" dirty="0" err="1"/>
              <a:t>Simonton</a:t>
            </a:r>
            <a:endParaRPr lang="ro-RO" dirty="0"/>
          </a:p>
          <a:p>
            <a:pPr lvl="1"/>
            <a:r>
              <a:rPr lang="ro-RO" dirty="0"/>
              <a:t>Ideile sunt combinate la întâmplare</a:t>
            </a:r>
          </a:p>
          <a:p>
            <a:pPr lvl="1"/>
            <a:r>
              <a:rPr lang="ro-RO" dirty="0"/>
              <a:t>Cele mai interesante combinații sunt dezvoltate conștient</a:t>
            </a:r>
          </a:p>
          <a:p>
            <a:pPr lvl="1"/>
            <a:r>
              <a:rPr lang="ro-RO" dirty="0"/>
              <a:t>Produsele sunt judecate de alte persoane</a:t>
            </a:r>
          </a:p>
          <a:p>
            <a:pPr lvl="1"/>
            <a:endParaRPr lang="ro-RO" dirty="0"/>
          </a:p>
          <a:p>
            <a:r>
              <a:rPr lang="ro-RO" dirty="0"/>
              <a:t>Punct de start: diferențele individuale de potențial creativ</a:t>
            </a:r>
          </a:p>
          <a:p>
            <a:r>
              <a:rPr lang="ro-RO" dirty="0"/>
              <a:t>Se cheltuiește prin creație, se dezvoltă prin învățare</a:t>
            </a: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628036F2-ED0D-4C95-A58F-4179791AE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765" y="299244"/>
            <a:ext cx="31337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7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4BAD680-249E-46E3-9EC8-F698979E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423527C-5B4D-464E-AC2A-06133280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Teorii cognitive ale creativității</a:t>
            </a:r>
          </a:p>
          <a:p>
            <a:r>
              <a:rPr lang="ro-RO" dirty="0"/>
              <a:t>Teorii ale creativității din perspectiva psihologiei diferențiale</a:t>
            </a:r>
          </a:p>
          <a:p>
            <a:r>
              <a:rPr lang="ro-RO" dirty="0"/>
              <a:t>Creativitatea din perspectiva psihologiei dezvoltării</a:t>
            </a:r>
          </a:p>
          <a:p>
            <a:r>
              <a:rPr lang="ro-RO" dirty="0"/>
              <a:t>Psihologia socială a creativității</a:t>
            </a:r>
          </a:p>
          <a:p>
            <a:r>
              <a:rPr lang="ro-RO" dirty="0"/>
              <a:t>Teorii </a:t>
            </a:r>
            <a:r>
              <a:rPr lang="ro-RO" dirty="0" err="1"/>
              <a:t>psihometrice</a:t>
            </a:r>
            <a:endParaRPr lang="ro-RO" dirty="0"/>
          </a:p>
          <a:p>
            <a:r>
              <a:rPr lang="ro-RO" dirty="0"/>
              <a:t>Teorii tipologice</a:t>
            </a:r>
          </a:p>
        </p:txBody>
      </p:sp>
    </p:spTree>
    <p:extLst>
      <p:ext uri="{BB962C8B-B14F-4D97-AF65-F5344CB8AC3E}">
        <p14:creationId xmlns:p14="http://schemas.microsoft.com/office/powerpoint/2010/main" val="272049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EB0E06F-2695-4C7D-9F6E-EF471278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1. Teorii cognitive ale creativității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3A0CC31-06EE-49EA-AE72-B7896B251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Psihologii cognitiviști: cercetarea proceselor psihice implicate în gândirea creativă</a:t>
            </a:r>
          </a:p>
          <a:p>
            <a:pPr lvl="1"/>
            <a:r>
              <a:rPr lang="ro-RO" dirty="0"/>
              <a:t>Creativitate – dezinhibiție cognitivă</a:t>
            </a:r>
          </a:p>
          <a:p>
            <a:pPr lvl="2"/>
            <a:r>
              <a:rPr lang="ro-RO" dirty="0"/>
              <a:t>Persoanele creative observă stimuli irelevanți – gândire „out of </a:t>
            </a:r>
            <a:r>
              <a:rPr lang="ro-RO" dirty="0" err="1"/>
              <a:t>the</a:t>
            </a:r>
            <a:r>
              <a:rPr lang="ro-RO" dirty="0"/>
              <a:t> box”</a:t>
            </a:r>
          </a:p>
          <a:p>
            <a:pPr lvl="2"/>
            <a:r>
              <a:rPr lang="ro-RO" dirty="0"/>
              <a:t>Specifică și psihozelor!</a:t>
            </a:r>
          </a:p>
          <a:p>
            <a:pPr lvl="2"/>
            <a:endParaRPr lang="ro-RO" dirty="0"/>
          </a:p>
          <a:p>
            <a:r>
              <a:rPr lang="ro-RO" dirty="0"/>
              <a:t>Dezvoltarea </a:t>
            </a:r>
            <a:r>
              <a:rPr lang="ro-RO" dirty="0" err="1"/>
              <a:t>neuroștiințelor</a:t>
            </a:r>
            <a:endParaRPr lang="ro-RO" dirty="0"/>
          </a:p>
          <a:p>
            <a:pPr marL="0" indent="0">
              <a:buNone/>
            </a:pPr>
            <a:r>
              <a:rPr lang="ro-RO" dirty="0"/>
              <a:t>cognitive: Rezultate inconsistente</a:t>
            </a:r>
          </a:p>
        </p:txBody>
      </p:sp>
      <p:pic>
        <p:nvPicPr>
          <p:cNvPr id="1026" name="Picture 2" descr="Imagini pentru cognitive disinhibition">
            <a:extLst>
              <a:ext uri="{FF2B5EF4-FFF2-40B4-BE49-F238E27FC236}">
                <a16:creationId xmlns:a16="http://schemas.microsoft.com/office/drawing/2014/main" id="{8DFC8430-A4BE-4569-B07E-8DA83717C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073" y="3877375"/>
            <a:ext cx="2872330" cy="190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65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B9A6256-7E63-4FAB-98F5-3F4A0F974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 dirty="0"/>
              <a:t>2. Teorii ale creativității din perspectiva psihologiei diferențiale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6361B2B-DD57-4EB0-8478-0EC033C3C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Studiul diferențelor dintre persoane</a:t>
            </a:r>
          </a:p>
          <a:p>
            <a:r>
              <a:rPr lang="ro-RO" dirty="0"/>
              <a:t>Al proceselor și al altor caracteristici care stau la baza acestor diferențe</a:t>
            </a:r>
          </a:p>
          <a:p>
            <a:endParaRPr lang="ro-RO" dirty="0"/>
          </a:p>
          <a:p>
            <a:r>
              <a:rPr lang="ro-RO" dirty="0"/>
              <a:t>Două surse ale diferențelor interumane</a:t>
            </a:r>
          </a:p>
          <a:p>
            <a:pPr lvl="1"/>
            <a:r>
              <a:rPr lang="ro-RO" dirty="0"/>
              <a:t>Cognitive</a:t>
            </a:r>
          </a:p>
          <a:p>
            <a:pPr lvl="1"/>
            <a:r>
              <a:rPr lang="ro-RO" dirty="0"/>
              <a:t>Variabile dispoziționale</a:t>
            </a:r>
          </a:p>
        </p:txBody>
      </p:sp>
      <p:pic>
        <p:nvPicPr>
          <p:cNvPr id="4" name="Imagine 3">
            <a:extLst>
              <a:ext uri="{FF2B5EF4-FFF2-40B4-BE49-F238E27FC236}">
                <a16:creationId xmlns:a16="http://schemas.microsoft.com/office/drawing/2014/main" id="{35A7E706-6068-4D15-B7CC-B41236063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090" y="4394325"/>
            <a:ext cx="3424239" cy="191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1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6DA6F2A-C7BA-4CF8-8578-55721AEB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42384"/>
            <a:ext cx="7886700" cy="5434579"/>
          </a:xfrm>
        </p:spPr>
        <p:txBody>
          <a:bodyPr/>
          <a:lstStyle/>
          <a:p>
            <a:r>
              <a:rPr lang="ro-RO" dirty="0"/>
              <a:t>Inhibiția latentă redusă:</a:t>
            </a:r>
          </a:p>
          <a:p>
            <a:pPr lvl="1"/>
            <a:r>
              <a:rPr lang="ro-RO" dirty="0"/>
              <a:t>Indicator al creativității</a:t>
            </a:r>
          </a:p>
          <a:p>
            <a:pPr lvl="1"/>
            <a:r>
              <a:rPr lang="ro-RO" dirty="0"/>
              <a:t>Sau al psihozei?</a:t>
            </a:r>
          </a:p>
          <a:p>
            <a:pPr lvl="1"/>
            <a:endParaRPr lang="ro-RO" dirty="0"/>
          </a:p>
          <a:p>
            <a:r>
              <a:rPr lang="ro-RO" dirty="0"/>
              <a:t>Importanța variabilelor dispoziționale</a:t>
            </a:r>
          </a:p>
          <a:p>
            <a:pPr lvl="1"/>
            <a:r>
              <a:rPr lang="ro-RO" dirty="0"/>
              <a:t>Exemplu: deschiderea spre experiență</a:t>
            </a:r>
          </a:p>
          <a:p>
            <a:pPr lvl="1"/>
            <a:r>
              <a:rPr lang="ro-RO" dirty="0"/>
              <a:t>Diferențe între profilurile de personalitate ale creatorilor din domenii diferite</a:t>
            </a:r>
          </a:p>
        </p:txBody>
      </p:sp>
      <p:sp>
        <p:nvSpPr>
          <p:cNvPr id="4" name="Acoladă dreapta 3">
            <a:extLst>
              <a:ext uri="{FF2B5EF4-FFF2-40B4-BE49-F238E27FC236}">
                <a16:creationId xmlns:a16="http://schemas.microsoft.com/office/drawing/2014/main" id="{B05EDF3D-D08E-4F5D-B1E5-E3608160F7BA}"/>
              </a:ext>
            </a:extLst>
          </p:cNvPr>
          <p:cNvSpPr/>
          <p:nvPr/>
        </p:nvSpPr>
        <p:spPr>
          <a:xfrm>
            <a:off x="4481465" y="1258432"/>
            <a:ext cx="45719" cy="7604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52ECE07E-BD19-4AFA-96F5-E3AF98B4C4CB}"/>
              </a:ext>
            </a:extLst>
          </p:cNvPr>
          <p:cNvSpPr txBox="1"/>
          <p:nvPr/>
        </p:nvSpPr>
        <p:spPr>
          <a:xfrm>
            <a:off x="4861711" y="1443098"/>
            <a:ext cx="3730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/>
              <a:t>Moderator: nivelul inteligenței</a:t>
            </a:r>
          </a:p>
        </p:txBody>
      </p:sp>
      <p:pic>
        <p:nvPicPr>
          <p:cNvPr id="2050" name="Picture 2" descr="Imagine similarÄ">
            <a:extLst>
              <a:ext uri="{FF2B5EF4-FFF2-40B4-BE49-F238E27FC236}">
                <a16:creationId xmlns:a16="http://schemas.microsoft.com/office/drawing/2014/main" id="{F232DEE6-C8A0-4CB4-B7CD-29F7B97CE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489" y="4014884"/>
            <a:ext cx="4473638" cy="258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3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025234A-8E96-4C8C-9280-852E7D8B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3. Creativitatea din perspectiva psihologiei dezvoltării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D9AAB6F-333D-4B65-A698-B745315C3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Înțelegerea modificărilor prin care trece creativitatea de-a lungul evoluției vieții umane</a:t>
            </a:r>
          </a:p>
          <a:p>
            <a:endParaRPr lang="ro-RO" dirty="0"/>
          </a:p>
          <a:p>
            <a:r>
              <a:rPr lang="ro-RO" i="1" dirty="0"/>
              <a:t>Obiective:</a:t>
            </a:r>
          </a:p>
          <a:p>
            <a:pPr marL="0" indent="0">
              <a:buNone/>
            </a:pPr>
            <a:r>
              <a:rPr lang="ro-RO" dirty="0"/>
              <a:t>A. identificarea factorilor de mediu care contribuie la dezvoltarea potențialului creativ</a:t>
            </a:r>
          </a:p>
          <a:p>
            <a:pPr lvl="1"/>
            <a:r>
              <a:rPr lang="ro-RO" dirty="0"/>
              <a:t>Exemple?</a:t>
            </a:r>
          </a:p>
          <a:p>
            <a:pPr lvl="1"/>
            <a:r>
              <a:rPr lang="ro-RO" dirty="0"/>
              <a:t>Bilingvismul funcțional</a:t>
            </a:r>
          </a:p>
        </p:txBody>
      </p:sp>
    </p:spTree>
    <p:extLst>
      <p:ext uri="{BB962C8B-B14F-4D97-AF65-F5344CB8AC3E}">
        <p14:creationId xmlns:p14="http://schemas.microsoft.com/office/powerpoint/2010/main" val="1326076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E35C19D-B922-410C-98BF-1E0884C22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4277"/>
            <a:ext cx="7886700" cy="5452686"/>
          </a:xfrm>
        </p:spPr>
        <p:txBody>
          <a:bodyPr/>
          <a:lstStyle/>
          <a:p>
            <a:r>
              <a:rPr lang="ro-RO" dirty="0"/>
              <a:t>Implicație: sugestii pentru construirea mediului</a:t>
            </a:r>
          </a:p>
          <a:p>
            <a:r>
              <a:rPr lang="ro-RO" dirty="0"/>
              <a:t>Studii care investighează structura familială</a:t>
            </a:r>
          </a:p>
          <a:p>
            <a:pPr lvl="1"/>
            <a:r>
              <a:rPr lang="ro-RO" dirty="0"/>
              <a:t>Care dintre copii sunt cei mai rebeli?</a:t>
            </a:r>
          </a:p>
          <a:p>
            <a:pPr marL="457200" lvl="1" indent="0">
              <a:buNone/>
            </a:pPr>
            <a:endParaRPr lang="ro-RO" dirty="0"/>
          </a:p>
          <a:p>
            <a:pPr marL="457200" lvl="1" indent="0">
              <a:buNone/>
            </a:pPr>
            <a:endParaRPr lang="ro-RO" dirty="0"/>
          </a:p>
          <a:p>
            <a:pPr marL="457200" lvl="1" indent="0">
              <a:buNone/>
            </a:pPr>
            <a:endParaRPr lang="ro-RO" dirty="0"/>
          </a:p>
        </p:txBody>
      </p:sp>
      <p:pic>
        <p:nvPicPr>
          <p:cNvPr id="3074" name="Picture 2" descr="Imagine similarÄ">
            <a:extLst>
              <a:ext uri="{FF2B5EF4-FFF2-40B4-BE49-F238E27FC236}">
                <a16:creationId xmlns:a16="http://schemas.microsoft.com/office/drawing/2014/main" id="{145CDDC8-1A32-4D2E-883D-7D48BE9D2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49" y="2479754"/>
            <a:ext cx="7547101" cy="424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58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D3168BA-EDB3-4021-8FE6-DB3A2FD69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96705"/>
            <a:ext cx="7886700" cy="5380258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B. studiul manifestărilor creative la maturitate și la senectute</a:t>
            </a:r>
          </a:p>
          <a:p>
            <a:endParaRPr lang="ro-RO" dirty="0"/>
          </a:p>
          <a:p>
            <a:r>
              <a:rPr lang="ro-RO" dirty="0"/>
              <a:t>Modificarea produselor creative de-a lungul vieții</a:t>
            </a:r>
          </a:p>
          <a:p>
            <a:r>
              <a:rPr lang="ro-RO" dirty="0"/>
              <a:t>Apariția longitudinală a acestora</a:t>
            </a:r>
          </a:p>
        </p:txBody>
      </p:sp>
      <p:pic>
        <p:nvPicPr>
          <p:cNvPr id="4098" name="Picture 2" descr="Imagini pentru old age creativity">
            <a:extLst>
              <a:ext uri="{FF2B5EF4-FFF2-40B4-BE49-F238E27FC236}">
                <a16:creationId xmlns:a16="http://schemas.microsoft.com/office/drawing/2014/main" id="{88DFD880-D8CF-4875-942E-49D8DE835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272" y="3313568"/>
            <a:ext cx="4163455" cy="327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2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C556E57-F22C-4157-A343-3CB41904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4. Psihologia socială a creativității</a:t>
            </a:r>
            <a:endParaRPr lang="ro-RO" b="1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96FC44-2831-40AC-8D4B-CCF0C7DA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Înțelegerea creativității în contextul ei social</a:t>
            </a:r>
          </a:p>
          <a:p>
            <a:endParaRPr lang="ro-RO" dirty="0"/>
          </a:p>
          <a:p>
            <a:pPr marL="514350" indent="-514350">
              <a:buAutoNum type="alphaLcParenBoth"/>
            </a:pPr>
            <a:r>
              <a:rPr lang="ro-RO" dirty="0"/>
              <a:t>nivelul interpersonal (efectul evaluărilor sociale, al recompenselor etc.);</a:t>
            </a:r>
          </a:p>
          <a:p>
            <a:pPr marL="514350" indent="-514350">
              <a:buAutoNum type="alphaLcParenBoth"/>
            </a:pPr>
            <a:r>
              <a:rPr lang="ro-RO" dirty="0"/>
              <a:t>nivelul grupului (ex. tehnicile de îmbunătățire a creativității de grup);</a:t>
            </a:r>
          </a:p>
          <a:p>
            <a:pPr marL="514350" indent="-514350">
              <a:buAutoNum type="alphaLcParenBoth"/>
            </a:pPr>
            <a:r>
              <a:rPr lang="ro-RO" dirty="0"/>
              <a:t>nivelul sociocultural (ex. „</a:t>
            </a:r>
            <a:r>
              <a:rPr lang="ro-RO" dirty="0" err="1"/>
              <a:t>zietgeist</a:t>
            </a:r>
            <a:r>
              <a:rPr lang="ro-RO" dirty="0"/>
              <a:t>” )</a:t>
            </a:r>
          </a:p>
        </p:txBody>
      </p:sp>
    </p:spTree>
    <p:extLst>
      <p:ext uri="{BB962C8B-B14F-4D97-AF65-F5344CB8AC3E}">
        <p14:creationId xmlns:p14="http://schemas.microsoft.com/office/powerpoint/2010/main" val="2825095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Temă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ă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ă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577</Words>
  <Application>Microsoft Office PowerPoint</Application>
  <PresentationFormat>Expunere pe ecran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Temă Office</vt:lpstr>
      <vt:lpstr>Teorii ale creativității</vt:lpstr>
      <vt:lpstr>Prezentare PowerPoint</vt:lpstr>
      <vt:lpstr>1. Teorii cognitive ale creativității</vt:lpstr>
      <vt:lpstr>2. Teorii ale creativității din perspectiva psihologiei diferențiale</vt:lpstr>
      <vt:lpstr>Prezentare PowerPoint</vt:lpstr>
      <vt:lpstr>3. Creativitatea din perspectiva psihologiei dezvoltării</vt:lpstr>
      <vt:lpstr>Prezentare PowerPoint</vt:lpstr>
      <vt:lpstr>Prezentare PowerPoint</vt:lpstr>
      <vt:lpstr>4. Psihologia socială a creativității</vt:lpstr>
      <vt:lpstr>Prezentare PowerPoint</vt:lpstr>
      <vt:lpstr>5. Teorii psihometrice</vt:lpstr>
      <vt:lpstr>6. Teorii tipologice</vt:lpstr>
      <vt:lpstr>7. Teorii economice</vt:lpstr>
      <vt:lpstr>8. Teorii ale creativității în termeni de etape și componente</vt:lpstr>
      <vt:lpstr>9. Teorii evoluționiste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Teorii ale creativității</dc:title>
  <dc:creator>Marius Drugas</dc:creator>
  <cp:lastModifiedBy>Marius Drugas</cp:lastModifiedBy>
  <cp:revision>6</cp:revision>
  <dcterms:created xsi:type="dcterms:W3CDTF">2018-04-16T06:09:57Z</dcterms:created>
  <dcterms:modified xsi:type="dcterms:W3CDTF">2018-05-21T07:59:57Z</dcterms:modified>
</cp:coreProperties>
</file>